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3CC0F-A7A0-431D-9F2D-E93FDDC896B1}" v="1589" dt="2022-11-07T08:57:41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C29955-C666-4EFD-86B8-C6430409E3D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6DE8463-3F35-4EC5-8163-5A953F4C7B1C}">
      <dgm:prSet/>
      <dgm:spPr/>
      <dgm:t>
        <a:bodyPr/>
        <a:lstStyle/>
        <a:p>
          <a:r>
            <a:rPr lang="en-GB"/>
            <a:t>Fine Motor Skills ELG:</a:t>
          </a:r>
          <a:endParaRPr lang="en-US"/>
        </a:p>
      </dgm:t>
    </dgm:pt>
    <dgm:pt modelId="{F114EB0F-29B0-40D6-B7A5-FE21F733D577}" type="parTrans" cxnId="{1A41B9EF-30D6-41D9-AA64-75F9F942D2C6}">
      <dgm:prSet/>
      <dgm:spPr/>
      <dgm:t>
        <a:bodyPr/>
        <a:lstStyle/>
        <a:p>
          <a:endParaRPr lang="en-US"/>
        </a:p>
      </dgm:t>
    </dgm:pt>
    <dgm:pt modelId="{6AF23B41-6532-4A0E-92FA-F213020506DB}" type="sibTrans" cxnId="{1A41B9EF-30D6-41D9-AA64-75F9F942D2C6}">
      <dgm:prSet/>
      <dgm:spPr/>
      <dgm:t>
        <a:bodyPr/>
        <a:lstStyle/>
        <a:p>
          <a:endParaRPr lang="en-US"/>
        </a:p>
      </dgm:t>
    </dgm:pt>
    <dgm:pt modelId="{C7EBACD0-9935-42C0-9B5E-01991B57778E}">
      <dgm:prSet/>
      <dgm:spPr/>
      <dgm:t>
        <a:bodyPr/>
        <a:lstStyle/>
        <a:p>
          <a:r>
            <a:rPr lang="en-GB"/>
            <a:t>Children at the expected level of development will: </a:t>
          </a:r>
          <a:endParaRPr lang="en-US"/>
        </a:p>
      </dgm:t>
    </dgm:pt>
    <dgm:pt modelId="{5929D430-87B4-4F03-894F-26BD3D1BACE0}" type="parTrans" cxnId="{2EB54F7A-6BFD-43D2-9B7A-83EEABDE817F}">
      <dgm:prSet/>
      <dgm:spPr/>
      <dgm:t>
        <a:bodyPr/>
        <a:lstStyle/>
        <a:p>
          <a:endParaRPr lang="en-US"/>
        </a:p>
      </dgm:t>
    </dgm:pt>
    <dgm:pt modelId="{057385EA-6721-4762-8D4E-E358FC216B37}" type="sibTrans" cxnId="{2EB54F7A-6BFD-43D2-9B7A-83EEABDE817F}">
      <dgm:prSet/>
      <dgm:spPr/>
      <dgm:t>
        <a:bodyPr/>
        <a:lstStyle/>
        <a:p>
          <a:endParaRPr lang="en-US"/>
        </a:p>
      </dgm:t>
    </dgm:pt>
    <dgm:pt modelId="{5B612BB6-8AB9-41DE-8122-48C20A632B31}">
      <dgm:prSet/>
      <dgm:spPr/>
      <dgm:t>
        <a:bodyPr/>
        <a:lstStyle/>
        <a:p>
          <a:r>
            <a:rPr lang="en-GB"/>
            <a:t>• Hold a pencil effectively in preparation for fluent writing – using the tripod grip in almost all cases; </a:t>
          </a:r>
          <a:endParaRPr lang="en-US"/>
        </a:p>
      </dgm:t>
    </dgm:pt>
    <dgm:pt modelId="{417403AB-2002-455B-A8A0-F7C6484994BF}" type="parTrans" cxnId="{7B216278-6122-4D94-9B8B-224FDDBAB083}">
      <dgm:prSet/>
      <dgm:spPr/>
      <dgm:t>
        <a:bodyPr/>
        <a:lstStyle/>
        <a:p>
          <a:endParaRPr lang="en-US"/>
        </a:p>
      </dgm:t>
    </dgm:pt>
    <dgm:pt modelId="{09554720-01F5-40DA-94B7-5D1F17F59CCC}" type="sibTrans" cxnId="{7B216278-6122-4D94-9B8B-224FDDBAB083}">
      <dgm:prSet/>
      <dgm:spPr/>
      <dgm:t>
        <a:bodyPr/>
        <a:lstStyle/>
        <a:p>
          <a:endParaRPr lang="en-US"/>
        </a:p>
      </dgm:t>
    </dgm:pt>
    <dgm:pt modelId="{150F0B7E-ABD7-4A48-A7B6-E6DC697A2C39}">
      <dgm:prSet/>
      <dgm:spPr/>
      <dgm:t>
        <a:bodyPr/>
        <a:lstStyle/>
        <a:p>
          <a:r>
            <a:rPr lang="en-GB"/>
            <a:t>• Use a range of small tools, including scissors, paint brushes and cutlery; </a:t>
          </a:r>
          <a:endParaRPr lang="en-US"/>
        </a:p>
      </dgm:t>
    </dgm:pt>
    <dgm:pt modelId="{34F92EF0-03F9-4A3A-8E57-7CBA42408DEE}" type="parTrans" cxnId="{52A8D795-6C59-4492-B8BF-D15F44113311}">
      <dgm:prSet/>
      <dgm:spPr/>
      <dgm:t>
        <a:bodyPr/>
        <a:lstStyle/>
        <a:p>
          <a:endParaRPr lang="en-US"/>
        </a:p>
      </dgm:t>
    </dgm:pt>
    <dgm:pt modelId="{55BCE52F-D027-4639-8CDF-BF4A0F84D11A}" type="sibTrans" cxnId="{52A8D795-6C59-4492-B8BF-D15F44113311}">
      <dgm:prSet/>
      <dgm:spPr/>
      <dgm:t>
        <a:bodyPr/>
        <a:lstStyle/>
        <a:p>
          <a:endParaRPr lang="en-US"/>
        </a:p>
      </dgm:t>
    </dgm:pt>
    <dgm:pt modelId="{339ABEE8-3269-4CE9-96AC-7960FE9F9C5F}">
      <dgm:prSet/>
      <dgm:spPr/>
      <dgm:t>
        <a:bodyPr/>
        <a:lstStyle/>
        <a:p>
          <a:r>
            <a:rPr lang="en-GB"/>
            <a:t>• Begin to show accuracy and care when drawing. </a:t>
          </a:r>
          <a:endParaRPr lang="en-US"/>
        </a:p>
      </dgm:t>
    </dgm:pt>
    <dgm:pt modelId="{98A30DDF-76C2-4B06-8327-2C4524D15D39}" type="parTrans" cxnId="{E2CEC736-AFAC-4137-A94A-BF4F156E9720}">
      <dgm:prSet/>
      <dgm:spPr/>
      <dgm:t>
        <a:bodyPr/>
        <a:lstStyle/>
        <a:p>
          <a:endParaRPr lang="en-US"/>
        </a:p>
      </dgm:t>
    </dgm:pt>
    <dgm:pt modelId="{0953868D-0938-4BBB-AD4F-F51720310B74}" type="sibTrans" cxnId="{E2CEC736-AFAC-4137-A94A-BF4F156E9720}">
      <dgm:prSet/>
      <dgm:spPr/>
      <dgm:t>
        <a:bodyPr/>
        <a:lstStyle/>
        <a:p>
          <a:endParaRPr lang="en-US"/>
        </a:p>
      </dgm:t>
    </dgm:pt>
    <dgm:pt modelId="{BE8A73F9-6CC5-411A-B5A4-8D222F6994A6}" type="pres">
      <dgm:prSet presAssocID="{79C29955-C666-4EFD-86B8-C6430409E3D1}" presName="linear" presStyleCnt="0">
        <dgm:presLayoutVars>
          <dgm:animLvl val="lvl"/>
          <dgm:resizeHandles val="exact"/>
        </dgm:presLayoutVars>
      </dgm:prSet>
      <dgm:spPr/>
    </dgm:pt>
    <dgm:pt modelId="{C889CB82-C69A-4D3A-B57A-4B54BE69B92B}" type="pres">
      <dgm:prSet presAssocID="{46DE8463-3F35-4EC5-8163-5A953F4C7B1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9475893-FE6A-41A9-A74D-933E7472A33E}" type="pres">
      <dgm:prSet presAssocID="{6AF23B41-6532-4A0E-92FA-F213020506DB}" presName="spacer" presStyleCnt="0"/>
      <dgm:spPr/>
    </dgm:pt>
    <dgm:pt modelId="{0CECBD7D-4B80-4FE4-A1BD-BBF437C3F3DB}" type="pres">
      <dgm:prSet presAssocID="{C7EBACD0-9935-42C0-9B5E-01991B57778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1D74B54-6C3A-46B7-B8E9-E250103D3A52}" type="pres">
      <dgm:prSet presAssocID="{057385EA-6721-4762-8D4E-E358FC216B37}" presName="spacer" presStyleCnt="0"/>
      <dgm:spPr/>
    </dgm:pt>
    <dgm:pt modelId="{CCC341A4-A71A-4540-B5ED-412A942D640F}" type="pres">
      <dgm:prSet presAssocID="{5B612BB6-8AB9-41DE-8122-48C20A632B3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28055E-A980-4AEB-BB7C-41666D7C7DC1}" type="pres">
      <dgm:prSet presAssocID="{09554720-01F5-40DA-94B7-5D1F17F59CCC}" presName="spacer" presStyleCnt="0"/>
      <dgm:spPr/>
    </dgm:pt>
    <dgm:pt modelId="{60710CD8-16C5-436C-A2A4-BA78EF591E5A}" type="pres">
      <dgm:prSet presAssocID="{150F0B7E-ABD7-4A48-A7B6-E6DC697A2C3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E63EE35-5935-4E1E-8827-A5550E7A04D0}" type="pres">
      <dgm:prSet presAssocID="{55BCE52F-D027-4639-8CDF-BF4A0F84D11A}" presName="spacer" presStyleCnt="0"/>
      <dgm:spPr/>
    </dgm:pt>
    <dgm:pt modelId="{F5AEEC9D-C1C2-49C4-BEAC-2B4F4694229B}" type="pres">
      <dgm:prSet presAssocID="{339ABEE8-3269-4CE9-96AC-7960FE9F9C5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1B14405-D890-454B-A70B-837C29BC1E2A}" type="presOf" srcId="{C7EBACD0-9935-42C0-9B5E-01991B57778E}" destId="{0CECBD7D-4B80-4FE4-A1BD-BBF437C3F3DB}" srcOrd="0" destOrd="0" presId="urn:microsoft.com/office/officeart/2005/8/layout/vList2"/>
    <dgm:cxn modelId="{E2CEC736-AFAC-4137-A94A-BF4F156E9720}" srcId="{79C29955-C666-4EFD-86B8-C6430409E3D1}" destId="{339ABEE8-3269-4CE9-96AC-7960FE9F9C5F}" srcOrd="4" destOrd="0" parTransId="{98A30DDF-76C2-4B06-8327-2C4524D15D39}" sibTransId="{0953868D-0938-4BBB-AD4F-F51720310B74}"/>
    <dgm:cxn modelId="{34587841-4A52-480F-A2D4-4726F32A8281}" type="presOf" srcId="{339ABEE8-3269-4CE9-96AC-7960FE9F9C5F}" destId="{F5AEEC9D-C1C2-49C4-BEAC-2B4F4694229B}" srcOrd="0" destOrd="0" presId="urn:microsoft.com/office/officeart/2005/8/layout/vList2"/>
    <dgm:cxn modelId="{7F882363-55EC-46FB-8BB8-ACD9DF447CBE}" type="presOf" srcId="{150F0B7E-ABD7-4A48-A7B6-E6DC697A2C39}" destId="{60710CD8-16C5-436C-A2A4-BA78EF591E5A}" srcOrd="0" destOrd="0" presId="urn:microsoft.com/office/officeart/2005/8/layout/vList2"/>
    <dgm:cxn modelId="{EA631C55-60CD-41E7-A469-F229E54CF318}" type="presOf" srcId="{5B612BB6-8AB9-41DE-8122-48C20A632B31}" destId="{CCC341A4-A71A-4540-B5ED-412A942D640F}" srcOrd="0" destOrd="0" presId="urn:microsoft.com/office/officeart/2005/8/layout/vList2"/>
    <dgm:cxn modelId="{7B216278-6122-4D94-9B8B-224FDDBAB083}" srcId="{79C29955-C666-4EFD-86B8-C6430409E3D1}" destId="{5B612BB6-8AB9-41DE-8122-48C20A632B31}" srcOrd="2" destOrd="0" parTransId="{417403AB-2002-455B-A8A0-F7C6484994BF}" sibTransId="{09554720-01F5-40DA-94B7-5D1F17F59CCC}"/>
    <dgm:cxn modelId="{2EB54F7A-6BFD-43D2-9B7A-83EEABDE817F}" srcId="{79C29955-C666-4EFD-86B8-C6430409E3D1}" destId="{C7EBACD0-9935-42C0-9B5E-01991B57778E}" srcOrd="1" destOrd="0" parTransId="{5929D430-87B4-4F03-894F-26BD3D1BACE0}" sibTransId="{057385EA-6721-4762-8D4E-E358FC216B37}"/>
    <dgm:cxn modelId="{DF29FA93-655C-4466-8F65-06067C13080A}" type="presOf" srcId="{79C29955-C666-4EFD-86B8-C6430409E3D1}" destId="{BE8A73F9-6CC5-411A-B5A4-8D222F6994A6}" srcOrd="0" destOrd="0" presId="urn:microsoft.com/office/officeart/2005/8/layout/vList2"/>
    <dgm:cxn modelId="{52A8D795-6C59-4492-B8BF-D15F44113311}" srcId="{79C29955-C666-4EFD-86B8-C6430409E3D1}" destId="{150F0B7E-ABD7-4A48-A7B6-E6DC697A2C39}" srcOrd="3" destOrd="0" parTransId="{34F92EF0-03F9-4A3A-8E57-7CBA42408DEE}" sibTransId="{55BCE52F-D027-4639-8CDF-BF4A0F84D11A}"/>
    <dgm:cxn modelId="{71FB67CA-2DBE-4C1D-AEBD-80944F0BE376}" type="presOf" srcId="{46DE8463-3F35-4EC5-8163-5A953F4C7B1C}" destId="{C889CB82-C69A-4D3A-B57A-4B54BE69B92B}" srcOrd="0" destOrd="0" presId="urn:microsoft.com/office/officeart/2005/8/layout/vList2"/>
    <dgm:cxn modelId="{1A41B9EF-30D6-41D9-AA64-75F9F942D2C6}" srcId="{79C29955-C666-4EFD-86B8-C6430409E3D1}" destId="{46DE8463-3F35-4EC5-8163-5A953F4C7B1C}" srcOrd="0" destOrd="0" parTransId="{F114EB0F-29B0-40D6-B7A5-FE21F733D577}" sibTransId="{6AF23B41-6532-4A0E-92FA-F213020506DB}"/>
    <dgm:cxn modelId="{F0CC8FE9-E4D2-4CF1-8B2A-2528564CB0E0}" type="presParOf" srcId="{BE8A73F9-6CC5-411A-B5A4-8D222F6994A6}" destId="{C889CB82-C69A-4D3A-B57A-4B54BE69B92B}" srcOrd="0" destOrd="0" presId="urn:microsoft.com/office/officeart/2005/8/layout/vList2"/>
    <dgm:cxn modelId="{7510AE44-D767-4B09-AF71-4DD490548415}" type="presParOf" srcId="{BE8A73F9-6CC5-411A-B5A4-8D222F6994A6}" destId="{19475893-FE6A-41A9-A74D-933E7472A33E}" srcOrd="1" destOrd="0" presId="urn:microsoft.com/office/officeart/2005/8/layout/vList2"/>
    <dgm:cxn modelId="{FFD671F6-AB32-48E3-91BF-8D4261A3D1B5}" type="presParOf" srcId="{BE8A73F9-6CC5-411A-B5A4-8D222F6994A6}" destId="{0CECBD7D-4B80-4FE4-A1BD-BBF437C3F3DB}" srcOrd="2" destOrd="0" presId="urn:microsoft.com/office/officeart/2005/8/layout/vList2"/>
    <dgm:cxn modelId="{7EDA4492-98B9-4FC1-AC5C-3C18E3F035A2}" type="presParOf" srcId="{BE8A73F9-6CC5-411A-B5A4-8D222F6994A6}" destId="{91D74B54-6C3A-46B7-B8E9-E250103D3A52}" srcOrd="3" destOrd="0" presId="urn:microsoft.com/office/officeart/2005/8/layout/vList2"/>
    <dgm:cxn modelId="{FBC26AE2-2561-496E-A637-F69EBACCFBBB}" type="presParOf" srcId="{BE8A73F9-6CC5-411A-B5A4-8D222F6994A6}" destId="{CCC341A4-A71A-4540-B5ED-412A942D640F}" srcOrd="4" destOrd="0" presId="urn:microsoft.com/office/officeart/2005/8/layout/vList2"/>
    <dgm:cxn modelId="{6DE44C71-99B6-4784-AD57-C026D4F00359}" type="presParOf" srcId="{BE8A73F9-6CC5-411A-B5A4-8D222F6994A6}" destId="{A028055E-A980-4AEB-BB7C-41666D7C7DC1}" srcOrd="5" destOrd="0" presId="urn:microsoft.com/office/officeart/2005/8/layout/vList2"/>
    <dgm:cxn modelId="{04895465-17C3-44BF-AB93-4ABE97609565}" type="presParOf" srcId="{BE8A73F9-6CC5-411A-B5A4-8D222F6994A6}" destId="{60710CD8-16C5-436C-A2A4-BA78EF591E5A}" srcOrd="6" destOrd="0" presId="urn:microsoft.com/office/officeart/2005/8/layout/vList2"/>
    <dgm:cxn modelId="{759A3A9B-D2D9-4C7F-BF3C-A7E079324E65}" type="presParOf" srcId="{BE8A73F9-6CC5-411A-B5A4-8D222F6994A6}" destId="{0E63EE35-5935-4E1E-8827-A5550E7A04D0}" srcOrd="7" destOrd="0" presId="urn:microsoft.com/office/officeart/2005/8/layout/vList2"/>
    <dgm:cxn modelId="{C18633F8-F467-415C-92AE-4C0B444B132C}" type="presParOf" srcId="{BE8A73F9-6CC5-411A-B5A4-8D222F6994A6}" destId="{F5AEEC9D-C1C2-49C4-BEAC-2B4F4694229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A0E8B7-5573-44C5-9C12-650D9C49D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8E844EC-357C-4EAB-A0F4-9B3A8E5FA495}">
      <dgm:prSet/>
      <dgm:spPr/>
      <dgm:t>
        <a:bodyPr/>
        <a:lstStyle/>
        <a:p>
          <a:r>
            <a:rPr lang="en-GB"/>
            <a:t>Gross Motor Skills ELG: </a:t>
          </a:r>
          <a:endParaRPr lang="en-US"/>
        </a:p>
      </dgm:t>
    </dgm:pt>
    <dgm:pt modelId="{381950DD-7119-4612-B790-3DE371466452}" type="parTrans" cxnId="{30C627D2-189E-4521-8907-3F9C590016F6}">
      <dgm:prSet/>
      <dgm:spPr/>
      <dgm:t>
        <a:bodyPr/>
        <a:lstStyle/>
        <a:p>
          <a:endParaRPr lang="en-US"/>
        </a:p>
      </dgm:t>
    </dgm:pt>
    <dgm:pt modelId="{21D9ADE4-3EF1-4D71-9AFC-D9BB0F981808}" type="sibTrans" cxnId="{30C627D2-189E-4521-8907-3F9C590016F6}">
      <dgm:prSet/>
      <dgm:spPr/>
      <dgm:t>
        <a:bodyPr/>
        <a:lstStyle/>
        <a:p>
          <a:endParaRPr lang="en-US"/>
        </a:p>
      </dgm:t>
    </dgm:pt>
    <dgm:pt modelId="{2B30C398-088A-48B4-AC4A-E132FAFDE8F7}">
      <dgm:prSet/>
      <dgm:spPr/>
      <dgm:t>
        <a:bodyPr/>
        <a:lstStyle/>
        <a:p>
          <a:r>
            <a:rPr lang="en-GB"/>
            <a:t>Children at the expected level of development will: </a:t>
          </a:r>
          <a:endParaRPr lang="en-US"/>
        </a:p>
      </dgm:t>
    </dgm:pt>
    <dgm:pt modelId="{F0DD43E1-0B19-48BF-ADEB-23D7C70EA818}" type="parTrans" cxnId="{8FEDE538-3EC9-4FBA-8232-DAB65827C25E}">
      <dgm:prSet/>
      <dgm:spPr/>
      <dgm:t>
        <a:bodyPr/>
        <a:lstStyle/>
        <a:p>
          <a:endParaRPr lang="en-US"/>
        </a:p>
      </dgm:t>
    </dgm:pt>
    <dgm:pt modelId="{496E8237-C2C0-48D8-A8EF-8C658CC8EF2F}" type="sibTrans" cxnId="{8FEDE538-3EC9-4FBA-8232-DAB65827C25E}">
      <dgm:prSet/>
      <dgm:spPr/>
      <dgm:t>
        <a:bodyPr/>
        <a:lstStyle/>
        <a:p>
          <a:endParaRPr lang="en-US"/>
        </a:p>
      </dgm:t>
    </dgm:pt>
    <dgm:pt modelId="{3C9DDB1C-652E-48AF-B883-2122AA11789F}">
      <dgm:prSet/>
      <dgm:spPr/>
      <dgm:t>
        <a:bodyPr/>
        <a:lstStyle/>
        <a:p>
          <a:r>
            <a:rPr lang="en-GB"/>
            <a:t>• Negotiate space and obstacles safely, with consideration for themselves and others; </a:t>
          </a:r>
          <a:endParaRPr lang="en-US"/>
        </a:p>
      </dgm:t>
    </dgm:pt>
    <dgm:pt modelId="{BEAD78B9-973E-4930-9471-1CD2BD3CD1C6}" type="parTrans" cxnId="{079698F8-BB14-4255-9952-21A10176CAC2}">
      <dgm:prSet/>
      <dgm:spPr/>
      <dgm:t>
        <a:bodyPr/>
        <a:lstStyle/>
        <a:p>
          <a:endParaRPr lang="en-US"/>
        </a:p>
      </dgm:t>
    </dgm:pt>
    <dgm:pt modelId="{11784B40-97E7-44C5-AADC-EACE1608414A}" type="sibTrans" cxnId="{079698F8-BB14-4255-9952-21A10176CAC2}">
      <dgm:prSet/>
      <dgm:spPr/>
      <dgm:t>
        <a:bodyPr/>
        <a:lstStyle/>
        <a:p>
          <a:endParaRPr lang="en-US"/>
        </a:p>
      </dgm:t>
    </dgm:pt>
    <dgm:pt modelId="{6C1202A0-B117-4063-9B3C-1C82CE5E3375}">
      <dgm:prSet/>
      <dgm:spPr/>
      <dgm:t>
        <a:bodyPr/>
        <a:lstStyle/>
        <a:p>
          <a:r>
            <a:rPr lang="en-GB"/>
            <a:t>• Demonstrate strength, balance and coordination when playing; </a:t>
          </a:r>
          <a:endParaRPr lang="en-US"/>
        </a:p>
      </dgm:t>
    </dgm:pt>
    <dgm:pt modelId="{F70A8DCD-CBEB-4D41-A492-829862EAD906}" type="parTrans" cxnId="{C6A1D227-D08C-42D9-BC73-A966FB6DF6B8}">
      <dgm:prSet/>
      <dgm:spPr/>
      <dgm:t>
        <a:bodyPr/>
        <a:lstStyle/>
        <a:p>
          <a:endParaRPr lang="en-US"/>
        </a:p>
      </dgm:t>
    </dgm:pt>
    <dgm:pt modelId="{32CE7029-D108-4A52-8581-5AE63E9055F4}" type="sibTrans" cxnId="{C6A1D227-D08C-42D9-BC73-A966FB6DF6B8}">
      <dgm:prSet/>
      <dgm:spPr/>
      <dgm:t>
        <a:bodyPr/>
        <a:lstStyle/>
        <a:p>
          <a:endParaRPr lang="en-US"/>
        </a:p>
      </dgm:t>
    </dgm:pt>
    <dgm:pt modelId="{02B39394-CC38-4AC3-A4CD-95F6A0DD8F50}">
      <dgm:prSet/>
      <dgm:spPr/>
      <dgm:t>
        <a:bodyPr/>
        <a:lstStyle/>
        <a:p>
          <a:r>
            <a:rPr lang="en-GB"/>
            <a:t>• Move energetically, such as running, jumping, dancing, hopping, skipping and climbing. </a:t>
          </a:r>
          <a:endParaRPr lang="en-US"/>
        </a:p>
      </dgm:t>
    </dgm:pt>
    <dgm:pt modelId="{BFB491D7-E55A-4405-AC9A-ECF8DF5789E3}" type="parTrans" cxnId="{64608607-270A-485A-B876-B44DABB41696}">
      <dgm:prSet/>
      <dgm:spPr/>
      <dgm:t>
        <a:bodyPr/>
        <a:lstStyle/>
        <a:p>
          <a:endParaRPr lang="en-US"/>
        </a:p>
      </dgm:t>
    </dgm:pt>
    <dgm:pt modelId="{823860E8-3ECA-4962-ADFF-C7EBCD9046EF}" type="sibTrans" cxnId="{64608607-270A-485A-B876-B44DABB41696}">
      <dgm:prSet/>
      <dgm:spPr/>
      <dgm:t>
        <a:bodyPr/>
        <a:lstStyle/>
        <a:p>
          <a:endParaRPr lang="en-US"/>
        </a:p>
      </dgm:t>
    </dgm:pt>
    <dgm:pt modelId="{91BB914E-CD2D-4FE6-BC0D-52ADF7FE2924}" type="pres">
      <dgm:prSet presAssocID="{86A0E8B7-5573-44C5-9C12-650D9C49D2A4}" presName="linear" presStyleCnt="0">
        <dgm:presLayoutVars>
          <dgm:animLvl val="lvl"/>
          <dgm:resizeHandles val="exact"/>
        </dgm:presLayoutVars>
      </dgm:prSet>
      <dgm:spPr/>
    </dgm:pt>
    <dgm:pt modelId="{C0D57538-350C-4C54-AB03-611F034B17BC}" type="pres">
      <dgm:prSet presAssocID="{B8E844EC-357C-4EAB-A0F4-9B3A8E5FA49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D98FAA5-D4EE-4659-BBC7-BE69CD4D0615}" type="pres">
      <dgm:prSet presAssocID="{21D9ADE4-3EF1-4D71-9AFC-D9BB0F981808}" presName="spacer" presStyleCnt="0"/>
      <dgm:spPr/>
    </dgm:pt>
    <dgm:pt modelId="{BF35EE0B-D96B-40C7-822E-E09BEB3A34DE}" type="pres">
      <dgm:prSet presAssocID="{2B30C398-088A-48B4-AC4A-E132FAFDE8F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8770BA4-6119-42ED-98F9-21679139939B}" type="pres">
      <dgm:prSet presAssocID="{496E8237-C2C0-48D8-A8EF-8C658CC8EF2F}" presName="spacer" presStyleCnt="0"/>
      <dgm:spPr/>
    </dgm:pt>
    <dgm:pt modelId="{96D0BB69-6655-4E99-B41E-F593FFB0016A}" type="pres">
      <dgm:prSet presAssocID="{3C9DDB1C-652E-48AF-B883-2122AA1178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16F36C-4E23-4412-A0BA-2D13035485D0}" type="pres">
      <dgm:prSet presAssocID="{11784B40-97E7-44C5-AADC-EACE1608414A}" presName="spacer" presStyleCnt="0"/>
      <dgm:spPr/>
    </dgm:pt>
    <dgm:pt modelId="{A7B7DECC-75C9-4181-9100-A02D9EF9F4E6}" type="pres">
      <dgm:prSet presAssocID="{6C1202A0-B117-4063-9B3C-1C82CE5E337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3157D9E-709F-48C7-BF91-5CE2EC391F4B}" type="pres">
      <dgm:prSet presAssocID="{32CE7029-D108-4A52-8581-5AE63E9055F4}" presName="spacer" presStyleCnt="0"/>
      <dgm:spPr/>
    </dgm:pt>
    <dgm:pt modelId="{A6F2EE51-FCD5-47EE-BC72-EA17A7A9B5D2}" type="pres">
      <dgm:prSet presAssocID="{02B39394-CC38-4AC3-A4CD-95F6A0DD8F5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4608607-270A-485A-B876-B44DABB41696}" srcId="{86A0E8B7-5573-44C5-9C12-650D9C49D2A4}" destId="{02B39394-CC38-4AC3-A4CD-95F6A0DD8F50}" srcOrd="4" destOrd="0" parTransId="{BFB491D7-E55A-4405-AC9A-ECF8DF5789E3}" sibTransId="{823860E8-3ECA-4962-ADFF-C7EBCD9046EF}"/>
    <dgm:cxn modelId="{D6379B08-7FC1-4197-8990-51FEB7A07FCC}" type="presOf" srcId="{86A0E8B7-5573-44C5-9C12-650D9C49D2A4}" destId="{91BB914E-CD2D-4FE6-BC0D-52ADF7FE2924}" srcOrd="0" destOrd="0" presId="urn:microsoft.com/office/officeart/2005/8/layout/vList2"/>
    <dgm:cxn modelId="{D6183513-16C3-4EE9-B5A3-333DC2B71637}" type="presOf" srcId="{3C9DDB1C-652E-48AF-B883-2122AA11789F}" destId="{96D0BB69-6655-4E99-B41E-F593FFB0016A}" srcOrd="0" destOrd="0" presId="urn:microsoft.com/office/officeart/2005/8/layout/vList2"/>
    <dgm:cxn modelId="{C73AAB26-AEC5-4B68-9E32-90F7E969B50F}" type="presOf" srcId="{6C1202A0-B117-4063-9B3C-1C82CE5E3375}" destId="{A7B7DECC-75C9-4181-9100-A02D9EF9F4E6}" srcOrd="0" destOrd="0" presId="urn:microsoft.com/office/officeart/2005/8/layout/vList2"/>
    <dgm:cxn modelId="{C6A1D227-D08C-42D9-BC73-A966FB6DF6B8}" srcId="{86A0E8B7-5573-44C5-9C12-650D9C49D2A4}" destId="{6C1202A0-B117-4063-9B3C-1C82CE5E3375}" srcOrd="3" destOrd="0" parTransId="{F70A8DCD-CBEB-4D41-A492-829862EAD906}" sibTransId="{32CE7029-D108-4A52-8581-5AE63E9055F4}"/>
    <dgm:cxn modelId="{8FEDE538-3EC9-4FBA-8232-DAB65827C25E}" srcId="{86A0E8B7-5573-44C5-9C12-650D9C49D2A4}" destId="{2B30C398-088A-48B4-AC4A-E132FAFDE8F7}" srcOrd="1" destOrd="0" parTransId="{F0DD43E1-0B19-48BF-ADEB-23D7C70EA818}" sibTransId="{496E8237-C2C0-48D8-A8EF-8C658CC8EF2F}"/>
    <dgm:cxn modelId="{1395253A-9794-4F39-BF71-A010135B9F01}" type="presOf" srcId="{02B39394-CC38-4AC3-A4CD-95F6A0DD8F50}" destId="{A6F2EE51-FCD5-47EE-BC72-EA17A7A9B5D2}" srcOrd="0" destOrd="0" presId="urn:microsoft.com/office/officeart/2005/8/layout/vList2"/>
    <dgm:cxn modelId="{3928A73A-5644-47AD-AE39-4EDA3A055707}" type="presOf" srcId="{2B30C398-088A-48B4-AC4A-E132FAFDE8F7}" destId="{BF35EE0B-D96B-40C7-822E-E09BEB3A34DE}" srcOrd="0" destOrd="0" presId="urn:microsoft.com/office/officeart/2005/8/layout/vList2"/>
    <dgm:cxn modelId="{65BAB544-84FA-457B-AC38-C6A46277F2F6}" type="presOf" srcId="{B8E844EC-357C-4EAB-A0F4-9B3A8E5FA495}" destId="{C0D57538-350C-4C54-AB03-611F034B17BC}" srcOrd="0" destOrd="0" presId="urn:microsoft.com/office/officeart/2005/8/layout/vList2"/>
    <dgm:cxn modelId="{30C627D2-189E-4521-8907-3F9C590016F6}" srcId="{86A0E8B7-5573-44C5-9C12-650D9C49D2A4}" destId="{B8E844EC-357C-4EAB-A0F4-9B3A8E5FA495}" srcOrd="0" destOrd="0" parTransId="{381950DD-7119-4612-B790-3DE371466452}" sibTransId="{21D9ADE4-3EF1-4D71-9AFC-D9BB0F981808}"/>
    <dgm:cxn modelId="{079698F8-BB14-4255-9952-21A10176CAC2}" srcId="{86A0E8B7-5573-44C5-9C12-650D9C49D2A4}" destId="{3C9DDB1C-652E-48AF-B883-2122AA11789F}" srcOrd="2" destOrd="0" parTransId="{BEAD78B9-973E-4930-9471-1CD2BD3CD1C6}" sibTransId="{11784B40-97E7-44C5-AADC-EACE1608414A}"/>
    <dgm:cxn modelId="{C9468FDF-4B65-47FF-B211-68A9E443D175}" type="presParOf" srcId="{91BB914E-CD2D-4FE6-BC0D-52ADF7FE2924}" destId="{C0D57538-350C-4C54-AB03-611F034B17BC}" srcOrd="0" destOrd="0" presId="urn:microsoft.com/office/officeart/2005/8/layout/vList2"/>
    <dgm:cxn modelId="{8C6A64FE-385C-4C0A-A389-8AAB8DBDDD5D}" type="presParOf" srcId="{91BB914E-CD2D-4FE6-BC0D-52ADF7FE2924}" destId="{CD98FAA5-D4EE-4659-BBC7-BE69CD4D0615}" srcOrd="1" destOrd="0" presId="urn:microsoft.com/office/officeart/2005/8/layout/vList2"/>
    <dgm:cxn modelId="{F279FE60-F4A0-441C-80B3-A0C37A8EF3DD}" type="presParOf" srcId="{91BB914E-CD2D-4FE6-BC0D-52ADF7FE2924}" destId="{BF35EE0B-D96B-40C7-822E-E09BEB3A34DE}" srcOrd="2" destOrd="0" presId="urn:microsoft.com/office/officeart/2005/8/layout/vList2"/>
    <dgm:cxn modelId="{C75042FE-3F09-41D3-9105-7FF8DAD61500}" type="presParOf" srcId="{91BB914E-CD2D-4FE6-BC0D-52ADF7FE2924}" destId="{C8770BA4-6119-42ED-98F9-21679139939B}" srcOrd="3" destOrd="0" presId="urn:microsoft.com/office/officeart/2005/8/layout/vList2"/>
    <dgm:cxn modelId="{42333CDA-EAEE-48D0-9636-20A366F3C9EC}" type="presParOf" srcId="{91BB914E-CD2D-4FE6-BC0D-52ADF7FE2924}" destId="{96D0BB69-6655-4E99-B41E-F593FFB0016A}" srcOrd="4" destOrd="0" presId="urn:microsoft.com/office/officeart/2005/8/layout/vList2"/>
    <dgm:cxn modelId="{4D97AF08-0C46-4E29-90CE-EFE2B72C5BE7}" type="presParOf" srcId="{91BB914E-CD2D-4FE6-BC0D-52ADF7FE2924}" destId="{ED16F36C-4E23-4412-A0BA-2D13035485D0}" srcOrd="5" destOrd="0" presId="urn:microsoft.com/office/officeart/2005/8/layout/vList2"/>
    <dgm:cxn modelId="{5DCB3CDC-D42B-4D0B-B8E3-248C670E77BA}" type="presParOf" srcId="{91BB914E-CD2D-4FE6-BC0D-52ADF7FE2924}" destId="{A7B7DECC-75C9-4181-9100-A02D9EF9F4E6}" srcOrd="6" destOrd="0" presId="urn:microsoft.com/office/officeart/2005/8/layout/vList2"/>
    <dgm:cxn modelId="{4BB746E9-68FD-4BB1-9913-0874D99F55A3}" type="presParOf" srcId="{91BB914E-CD2D-4FE6-BC0D-52ADF7FE2924}" destId="{43157D9E-709F-48C7-BF91-5CE2EC391F4B}" srcOrd="7" destOrd="0" presId="urn:microsoft.com/office/officeart/2005/8/layout/vList2"/>
    <dgm:cxn modelId="{6226F68B-B12C-4CDA-AB59-5D7D810AB785}" type="presParOf" srcId="{91BB914E-CD2D-4FE6-BC0D-52ADF7FE2924}" destId="{A6F2EE51-FCD5-47EE-BC72-EA17A7A9B5D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9CB82-C69A-4D3A-B57A-4B54BE69B92B}">
      <dsp:nvSpPr>
        <dsp:cNvPr id="0" name=""/>
        <dsp:cNvSpPr/>
      </dsp:nvSpPr>
      <dsp:spPr>
        <a:xfrm>
          <a:off x="0" y="156607"/>
          <a:ext cx="5744684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Fine Motor Skills ELG:</a:t>
          </a:r>
          <a:endParaRPr lang="en-US" sz="2100" kern="1200"/>
        </a:p>
      </dsp:txBody>
      <dsp:txXfrm>
        <a:off x="40724" y="197331"/>
        <a:ext cx="5663236" cy="752780"/>
      </dsp:txXfrm>
    </dsp:sp>
    <dsp:sp modelId="{0CECBD7D-4B80-4FE4-A1BD-BBF437C3F3DB}">
      <dsp:nvSpPr>
        <dsp:cNvPr id="0" name=""/>
        <dsp:cNvSpPr/>
      </dsp:nvSpPr>
      <dsp:spPr>
        <a:xfrm>
          <a:off x="0" y="1051315"/>
          <a:ext cx="5744684" cy="834228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Children at the expected level of development will: </a:t>
          </a:r>
          <a:endParaRPr lang="en-US" sz="2100" kern="1200"/>
        </a:p>
      </dsp:txBody>
      <dsp:txXfrm>
        <a:off x="40724" y="1092039"/>
        <a:ext cx="5663236" cy="752780"/>
      </dsp:txXfrm>
    </dsp:sp>
    <dsp:sp modelId="{CCC341A4-A71A-4540-B5ED-412A942D640F}">
      <dsp:nvSpPr>
        <dsp:cNvPr id="0" name=""/>
        <dsp:cNvSpPr/>
      </dsp:nvSpPr>
      <dsp:spPr>
        <a:xfrm>
          <a:off x="0" y="1946023"/>
          <a:ext cx="5744684" cy="83422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• Hold a pencil effectively in preparation for fluent writing – using the tripod grip in almost all cases; </a:t>
          </a:r>
          <a:endParaRPr lang="en-US" sz="2100" kern="1200"/>
        </a:p>
      </dsp:txBody>
      <dsp:txXfrm>
        <a:off x="40724" y="1986747"/>
        <a:ext cx="5663236" cy="752780"/>
      </dsp:txXfrm>
    </dsp:sp>
    <dsp:sp modelId="{60710CD8-16C5-436C-A2A4-BA78EF591E5A}">
      <dsp:nvSpPr>
        <dsp:cNvPr id="0" name=""/>
        <dsp:cNvSpPr/>
      </dsp:nvSpPr>
      <dsp:spPr>
        <a:xfrm>
          <a:off x="0" y="2840732"/>
          <a:ext cx="5744684" cy="834228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• Use a range of small tools, including scissors, paint brushes and cutlery; </a:t>
          </a:r>
          <a:endParaRPr lang="en-US" sz="2100" kern="1200"/>
        </a:p>
      </dsp:txBody>
      <dsp:txXfrm>
        <a:off x="40724" y="2881456"/>
        <a:ext cx="5663236" cy="752780"/>
      </dsp:txXfrm>
    </dsp:sp>
    <dsp:sp modelId="{F5AEEC9D-C1C2-49C4-BEAC-2B4F4694229B}">
      <dsp:nvSpPr>
        <dsp:cNvPr id="0" name=""/>
        <dsp:cNvSpPr/>
      </dsp:nvSpPr>
      <dsp:spPr>
        <a:xfrm>
          <a:off x="0" y="3735440"/>
          <a:ext cx="5744684" cy="83422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• Begin to show accuracy and care when drawing. </a:t>
          </a:r>
          <a:endParaRPr lang="en-US" sz="2100" kern="1200"/>
        </a:p>
      </dsp:txBody>
      <dsp:txXfrm>
        <a:off x="40724" y="3776164"/>
        <a:ext cx="5663236" cy="752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57538-350C-4C54-AB03-611F034B17BC}">
      <dsp:nvSpPr>
        <dsp:cNvPr id="0" name=""/>
        <dsp:cNvSpPr/>
      </dsp:nvSpPr>
      <dsp:spPr>
        <a:xfrm>
          <a:off x="0" y="194018"/>
          <a:ext cx="6224335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Gross Motor Skills ELG: </a:t>
          </a:r>
          <a:endParaRPr lang="en-US" sz="2400" kern="1200"/>
        </a:p>
      </dsp:txBody>
      <dsp:txXfrm>
        <a:off x="46541" y="240559"/>
        <a:ext cx="6131253" cy="860321"/>
      </dsp:txXfrm>
    </dsp:sp>
    <dsp:sp modelId="{BF35EE0B-D96B-40C7-822E-E09BEB3A34DE}">
      <dsp:nvSpPr>
        <dsp:cNvPr id="0" name=""/>
        <dsp:cNvSpPr/>
      </dsp:nvSpPr>
      <dsp:spPr>
        <a:xfrm>
          <a:off x="0" y="1216542"/>
          <a:ext cx="6224335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Children at the expected level of development will: </a:t>
          </a:r>
          <a:endParaRPr lang="en-US" sz="2400" kern="1200"/>
        </a:p>
      </dsp:txBody>
      <dsp:txXfrm>
        <a:off x="46541" y="1263083"/>
        <a:ext cx="6131253" cy="860321"/>
      </dsp:txXfrm>
    </dsp:sp>
    <dsp:sp modelId="{96D0BB69-6655-4E99-B41E-F593FFB0016A}">
      <dsp:nvSpPr>
        <dsp:cNvPr id="0" name=""/>
        <dsp:cNvSpPr/>
      </dsp:nvSpPr>
      <dsp:spPr>
        <a:xfrm>
          <a:off x="0" y="2239066"/>
          <a:ext cx="6224335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• Negotiate space and obstacles safely, with consideration for themselves and others; </a:t>
          </a:r>
          <a:endParaRPr lang="en-US" sz="2400" kern="1200"/>
        </a:p>
      </dsp:txBody>
      <dsp:txXfrm>
        <a:off x="46541" y="2285607"/>
        <a:ext cx="6131253" cy="860321"/>
      </dsp:txXfrm>
    </dsp:sp>
    <dsp:sp modelId="{A7B7DECC-75C9-4181-9100-A02D9EF9F4E6}">
      <dsp:nvSpPr>
        <dsp:cNvPr id="0" name=""/>
        <dsp:cNvSpPr/>
      </dsp:nvSpPr>
      <dsp:spPr>
        <a:xfrm>
          <a:off x="0" y="3261589"/>
          <a:ext cx="6224335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• Demonstrate strength, balance and coordination when playing; </a:t>
          </a:r>
          <a:endParaRPr lang="en-US" sz="2400" kern="1200"/>
        </a:p>
      </dsp:txBody>
      <dsp:txXfrm>
        <a:off x="46541" y="3308130"/>
        <a:ext cx="6131253" cy="860321"/>
      </dsp:txXfrm>
    </dsp:sp>
    <dsp:sp modelId="{A6F2EE51-FCD5-47EE-BC72-EA17A7A9B5D2}">
      <dsp:nvSpPr>
        <dsp:cNvPr id="0" name=""/>
        <dsp:cNvSpPr/>
      </dsp:nvSpPr>
      <dsp:spPr>
        <a:xfrm>
          <a:off x="0" y="4284113"/>
          <a:ext cx="6224335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• Move energetically, such as running, jumping, dancing, hopping, skipping and climbing. </a:t>
          </a:r>
          <a:endParaRPr lang="en-US" sz="2400" kern="1200"/>
        </a:p>
      </dsp:txBody>
      <dsp:txXfrm>
        <a:off x="46541" y="4330654"/>
        <a:ext cx="6131253" cy="860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6CB89-ADB3-3055-183F-D67643E5959A}"/>
              </a:ext>
            </a:extLst>
          </p:cNvPr>
          <p:cNvSpPr txBox="1"/>
          <p:nvPr/>
        </p:nvSpPr>
        <p:spPr>
          <a:xfrm>
            <a:off x="6230271" y="3751204"/>
            <a:ext cx="5242259" cy="24398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atin typeface="Comic Sans MS"/>
                <a:ea typeface="+mj-ea"/>
                <a:cs typeface="+mj-cs"/>
              </a:rPr>
              <a:t>Physical Development in Young Children</a:t>
            </a:r>
            <a:endParaRPr lang="en-US" b="1">
              <a:ea typeface="+mj-ea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B4D9A6-B50C-8EBC-66E1-BD1676B78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1" r="22224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B30FB5-AD2D-20E1-259B-BB4D79B51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5212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EADAA-F3DD-7CC5-3E8B-6FD4FDD3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>
                <a:cs typeface="Calibri Light"/>
              </a:rPr>
              <a:t>What the government says about gross motor</a:t>
            </a:r>
            <a:endParaRPr lang="en-GB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673D3D8-4B32-949D-D44A-AF64554B07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26418" y="552091"/>
          <a:ext cx="6224335" cy="54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98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EF0BA5-8AE6-1719-CD88-6EB4C82A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94951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How can I help?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4E8BE-0A7C-07EA-FBB8-964E164C9CA8}"/>
              </a:ext>
            </a:extLst>
          </p:cNvPr>
          <p:cNvSpPr txBox="1"/>
          <p:nvPr/>
        </p:nvSpPr>
        <p:spPr>
          <a:xfrm>
            <a:off x="838200" y="1499410"/>
            <a:ext cx="5482262" cy="38436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Gross motor development can be encouraged throughout everyday activities in life such as: 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Running and jumping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Playing ball games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Following a track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Riding a bike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Climbing in the park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Trampoline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Transporting water on a large scale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Painting the fence with water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Crawling 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bats and balls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Throwing and catching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Obstacle course</a:t>
            </a:r>
            <a:endParaRPr lang="en-US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Playing instruments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C99D6E6B-6F99-5620-4D27-E26F9205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9" r="2383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43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Sticky notes with question marks">
            <a:extLst>
              <a:ext uri="{FF2B5EF4-FFF2-40B4-BE49-F238E27FC236}">
                <a16:creationId xmlns:a16="http://schemas.microsoft.com/office/drawing/2014/main" id="{4239E9F3-9ACA-ACE6-7083-020AB6F63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146" r="-2" b="24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A1CBD-DB7C-04C8-096A-3BD4127A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33561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7212-940B-E798-8FA6-46276082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20" y="431022"/>
            <a:ext cx="61704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b="1" i="1" dirty="0">
                <a:cs typeface="Calibri" panose="020F0502020204030204"/>
              </a:rPr>
              <a:t>Physical Development is broken up into 2 strands – fine motor and gross motor.</a:t>
            </a:r>
            <a:r>
              <a:rPr lang="en-GB" sz="3200" b="1" dirty="0">
                <a:cs typeface="Calibri" panose="020F0502020204030204"/>
              </a:rPr>
              <a:t> </a:t>
            </a:r>
            <a:endParaRPr lang="en-US" sz="3200" b="1" dirty="0"/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40A892A4-FF1A-2140-4FB2-45D77DED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6" r="35009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9CDC08C-A6A7-82AE-7C04-3FBF1A942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25" b="17325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A151A-C615-A0CE-24C7-02FF1E274E6E}"/>
              </a:ext>
            </a:extLst>
          </p:cNvPr>
          <p:cNvSpPr txBox="1">
            <a:spLocks/>
          </p:cNvSpPr>
          <p:nvPr/>
        </p:nvSpPr>
        <p:spPr>
          <a:xfrm>
            <a:off x="602412" y="1934894"/>
            <a:ext cx="5092194" cy="2151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cs typeface="Calibri" panose="020F0502020204030204"/>
              </a:rPr>
              <a:t>Fine Motor -  Fine motor skills involve small muscles working with the brain to control movements in areas such as hands, fingers and eyes.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Calibri" panose="020F050202020403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2C41AC-D515-E815-0F5D-346E848AEACD}"/>
              </a:ext>
            </a:extLst>
          </p:cNvPr>
          <p:cNvSpPr txBox="1">
            <a:spLocks/>
          </p:cNvSpPr>
          <p:nvPr/>
        </p:nvSpPr>
        <p:spPr>
          <a:xfrm>
            <a:off x="1378789" y="4551573"/>
            <a:ext cx="5092194" cy="1892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cs typeface="Calibri" panose="020F0502020204030204"/>
              </a:rPr>
              <a:t>Gross Motor - Gross motor skills are important to enable children to perform everyday functions like walking, running, climbing, throwing and catching…  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882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E2014E4-F7DF-B284-D6FD-9E83335F1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54" r="7048" b="2229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3F7A8-DBAD-24DD-5202-B662F459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Fine motor Control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8AC85E-4D5C-039B-E428-C75EDB79D221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517856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Fine motor control is a crucial skill throughout life. 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We use fine motor skills in everyday life for basic things such as writing, using a computer and cooking!</a:t>
            </a:r>
            <a:endParaRPr lang="en-US" sz="1700" dirty="0"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If somebody has poor fine motor control they may struggle to do basic jobs. </a:t>
            </a:r>
            <a:endParaRPr lang="en-US" sz="1700" dirty="0"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Calibri"/>
              </a:rPr>
              <a:t>Good fine motor control starts from birth (babies picking things up and passing from one hand to another). 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Calibri"/>
              </a:rPr>
              <a:t>It is now the perfect time to help your children develop their fine motor control!</a:t>
            </a:r>
          </a:p>
        </p:txBody>
      </p:sp>
    </p:spTree>
    <p:extLst>
      <p:ext uri="{BB962C8B-B14F-4D97-AF65-F5344CB8AC3E}">
        <p14:creationId xmlns:p14="http://schemas.microsoft.com/office/powerpoint/2010/main" val="1536629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D4F5D-9B3B-11F4-D477-6BD46F007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974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6D4F8-EDB2-3F82-190D-75572C67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  <a:cs typeface="Calibri Light"/>
              </a:rPr>
              <a:t>What the Government says about Fine Motor</a:t>
            </a:r>
            <a:endParaRPr lang="en-GB" sz="4000">
              <a:solidFill>
                <a:srgbClr val="FFFFFF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17636A91-9B12-2A8F-2A74-D799C6CAF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55676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9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king utensils and ingredients">
            <a:extLst>
              <a:ext uri="{FF2B5EF4-FFF2-40B4-BE49-F238E27FC236}">
                <a16:creationId xmlns:a16="http://schemas.microsoft.com/office/drawing/2014/main" id="{606C1FA9-0EAC-BFFD-F7D9-EB55E2848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0" r="3171" b="108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229F8-FFD1-F2B4-164F-1850BF67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GB" sz="4000">
                <a:cs typeface="Calibri Light"/>
              </a:rPr>
              <a:t>How can I help?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BA305-F1E1-58E1-7E0D-C1C1DA882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2000" dirty="0">
                <a:cs typeface="Calibri"/>
              </a:rPr>
              <a:t>Fine motor development can be encouraged all the time during everyday activities. Some examples of these include: </a:t>
            </a:r>
          </a:p>
          <a:p>
            <a:r>
              <a:rPr lang="en-GB" sz="2000" dirty="0">
                <a:cs typeface="Calibri"/>
              </a:rPr>
              <a:t>Cooking/baking (including icing)/mashing</a:t>
            </a:r>
          </a:p>
          <a:p>
            <a:r>
              <a:rPr lang="en-GB" sz="2000" dirty="0">
                <a:cs typeface="Calibri"/>
              </a:rPr>
              <a:t>Using sponges to clean the car/windows</a:t>
            </a:r>
          </a:p>
          <a:p>
            <a:r>
              <a:rPr lang="en-GB" sz="2000" dirty="0">
                <a:cs typeface="Calibri"/>
              </a:rPr>
              <a:t>Screwing using drivers, nuts or bolts</a:t>
            </a:r>
          </a:p>
          <a:p>
            <a:r>
              <a:rPr lang="en-GB" sz="2000" dirty="0">
                <a:cs typeface="Calibri"/>
              </a:rPr>
              <a:t>Encouraging writing</a:t>
            </a:r>
          </a:p>
          <a:p>
            <a:r>
              <a:rPr lang="en-GB" sz="2000" dirty="0">
                <a:cs typeface="Calibri"/>
              </a:rPr>
              <a:t>Using pegs </a:t>
            </a:r>
          </a:p>
          <a:p>
            <a:r>
              <a:rPr lang="en-GB" sz="2000" dirty="0">
                <a:cs typeface="Calibri"/>
              </a:rPr>
              <a:t>Playing with playdough</a:t>
            </a:r>
          </a:p>
          <a:p>
            <a:r>
              <a:rPr lang="en-GB" sz="2000" dirty="0">
                <a:cs typeface="Calibri"/>
              </a:rPr>
              <a:t>Doing jigsaws, threading or weaving games</a:t>
            </a:r>
          </a:p>
          <a:p>
            <a:endParaRPr lang="en-GB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00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9" descr="A picture containing indoor, table, red, meal&#10;&#10;Description automatically generated">
            <a:extLst>
              <a:ext uri="{FF2B5EF4-FFF2-40B4-BE49-F238E27FC236}">
                <a16:creationId xmlns:a16="http://schemas.microsoft.com/office/drawing/2014/main" id="{EB542F1F-C808-58FA-2D12-AE3896CF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8288"/>
            <a:ext cx="1870075" cy="2514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7E5585-CC0B-303B-A355-5C26FC4E6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4" r="16754" b="-658"/>
          <a:stretch/>
        </p:blipFill>
        <p:spPr>
          <a:xfrm>
            <a:off x="228600" y="2862263"/>
            <a:ext cx="1870075" cy="2279650"/>
          </a:xfrm>
          <a:prstGeom prst="rect">
            <a:avLst/>
          </a:prstGeom>
        </p:spPr>
      </p:pic>
      <p:pic>
        <p:nvPicPr>
          <p:cNvPr id="4" name="Picture 4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697B6700-49F5-13F0-20F5-10FCEEC0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638" y="268288"/>
            <a:ext cx="2511425" cy="3322638"/>
          </a:xfrm>
          <a:prstGeom prst="rect">
            <a:avLst/>
          </a:prstGeom>
        </p:spPr>
      </p:pic>
      <p:pic>
        <p:nvPicPr>
          <p:cNvPr id="10" name="Picture 10" descr="A picture containing indoor, plastic, items, arranged&#10;&#10;Description automatically generated">
            <a:extLst>
              <a:ext uri="{FF2B5EF4-FFF2-40B4-BE49-F238E27FC236}">
                <a16:creationId xmlns:a16="http://schemas.microsoft.com/office/drawing/2014/main" id="{FB3A1008-AA37-DA40-8DB1-2B7F14F8D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38" y="3670300"/>
            <a:ext cx="2511425" cy="1471613"/>
          </a:xfrm>
          <a:prstGeom prst="rect">
            <a:avLst/>
          </a:prstGeom>
        </p:spPr>
      </p:pic>
      <p:pic>
        <p:nvPicPr>
          <p:cNvPr id="13" name="Picture 13" descr="A picture containing green, indoor, food, dish&#10;&#10;Description automatically generated">
            <a:extLst>
              <a:ext uri="{FF2B5EF4-FFF2-40B4-BE49-F238E27FC236}">
                <a16:creationId xmlns:a16="http://schemas.microsoft.com/office/drawing/2014/main" id="{8EB3619F-6F8C-1FA7-8989-F524CC794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850" y="268288"/>
            <a:ext cx="2397125" cy="3114675"/>
          </a:xfrm>
          <a:prstGeom prst="rect">
            <a:avLst/>
          </a:prstGeom>
        </p:spPr>
      </p:pic>
      <p:pic>
        <p:nvPicPr>
          <p:cNvPr id="7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8F25A32-F586-E66D-5D4B-E0EC19185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850" y="3462338"/>
            <a:ext cx="2397125" cy="167957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4F64CD8-8888-EE78-B943-46CE23CE4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938" y="268288"/>
            <a:ext cx="2614613" cy="2763838"/>
          </a:xfrm>
          <a:prstGeom prst="rect">
            <a:avLst/>
          </a:prstGeom>
        </p:spPr>
      </p:pic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24F56EF-09CF-2EAE-F0D1-7B193A98F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6938" y="3111500"/>
            <a:ext cx="2614613" cy="2032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8AA20FA-B8E7-7AE1-7FA7-DD1E327C7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0925" y="268288"/>
            <a:ext cx="1946275" cy="1770063"/>
          </a:xfrm>
          <a:prstGeom prst="rect">
            <a:avLst/>
          </a:prstGeom>
        </p:spPr>
      </p:pic>
      <p:pic>
        <p:nvPicPr>
          <p:cNvPr id="11" name="Picture 11" descr="A picture containing toothbrush, indoor, brush, little&#10;&#10;Description automatically generated">
            <a:extLst>
              <a:ext uri="{FF2B5EF4-FFF2-40B4-BE49-F238E27FC236}">
                <a16:creationId xmlns:a16="http://schemas.microsoft.com/office/drawing/2014/main" id="{49F2EB4B-E689-D512-4A16-81B2C1370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0925" y="2117725"/>
            <a:ext cx="1946275" cy="3024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47BB53-1386-B400-7E9F-8AB433061097}"/>
              </a:ext>
            </a:extLst>
          </p:cNvPr>
          <p:cNvSpPr txBox="1"/>
          <p:nvPr/>
        </p:nvSpPr>
        <p:spPr>
          <a:xfrm>
            <a:off x="2915478" y="5300869"/>
            <a:ext cx="62119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cs typeface="Calibri"/>
              </a:rPr>
              <a:t>Fine motor!</a:t>
            </a:r>
            <a:endParaRPr lang="en-US" sz="48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6385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77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F225B-85E4-8E50-AF42-1C3527AC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cs typeface="Calibri Light"/>
              </a:rPr>
              <a:t>Fine motor development and writing</a:t>
            </a:r>
          </a:p>
        </p:txBody>
      </p:sp>
      <p:pic>
        <p:nvPicPr>
          <p:cNvPr id="5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6DFAACD4-DD5E-6D6D-26EB-E5BD68D1D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4" r="37370" b="2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0C8254-11B1-C978-8F55-984C23859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69"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F4DAA1-8179-6F24-0A3A-2E4B63CBA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36" r="-3" b="24421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895A1-EB45-4306-7A4F-FE8B98B0F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>
                <a:solidFill>
                  <a:srgbClr val="FFFFFF"/>
                </a:solidFill>
                <a:cs typeface="Calibri"/>
              </a:rPr>
              <a:t>Fine motor control is the key indicator to how a child performs in writing. A child with good fine motor control will learn how to form letters correctly, draw with detail and have a good stamina for writing. </a:t>
            </a:r>
          </a:p>
        </p:txBody>
      </p:sp>
    </p:spTree>
    <p:extLst>
      <p:ext uri="{BB962C8B-B14F-4D97-AF65-F5344CB8AC3E}">
        <p14:creationId xmlns:p14="http://schemas.microsoft.com/office/powerpoint/2010/main" val="58596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3615D32B-45C9-66D7-3E23-34D025C4A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8" r="14362" b="290"/>
          <a:stretch/>
        </p:blipFill>
        <p:spPr>
          <a:xfrm>
            <a:off x="789571" y="-1438"/>
            <a:ext cx="10623491" cy="66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building, person, broom&#10;&#10;Description automatically generated">
            <a:extLst>
              <a:ext uri="{FF2B5EF4-FFF2-40B4-BE49-F238E27FC236}">
                <a16:creationId xmlns:a16="http://schemas.microsoft.com/office/drawing/2014/main" id="{A335E9DD-07AE-0DBE-327D-B28A7CB6D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06" b="1241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CEB1E-E7A9-BE2D-5B3C-C5FDF376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cs typeface="Calibri Light"/>
              </a:rPr>
              <a:t>Gross Motor Development</a:t>
            </a:r>
            <a:r>
              <a:rPr lang="en-GB" sz="3600" dirty="0">
                <a:cs typeface="Calibri Light"/>
              </a:rPr>
              <a:t> </a:t>
            </a:r>
            <a:endParaRPr lang="en-GB" sz="3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0197C8-DB70-0050-9BF4-436BE1CEE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Gross motor control is essential for everyday life. Children constantly learn to develop their gross motor and this comes more naturally to most children. </a:t>
            </a:r>
          </a:p>
          <a:p>
            <a:pPr marL="0" indent="0">
              <a:buNone/>
            </a:pPr>
            <a:r>
              <a:rPr lang="en-US" sz="2000" dirty="0">
                <a:cs typeface="Calibri"/>
              </a:rPr>
              <a:t>From birth children learn to develop their gross motor – holding their own head, sitting up, standing, walking, running, jumping....</a:t>
            </a:r>
          </a:p>
        </p:txBody>
      </p:sp>
    </p:spTree>
    <p:extLst>
      <p:ext uri="{BB962C8B-B14F-4D97-AF65-F5344CB8AC3E}">
        <p14:creationId xmlns:p14="http://schemas.microsoft.com/office/powerpoint/2010/main" val="1142982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539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Fine motor Control</vt:lpstr>
      <vt:lpstr>What the Government says about Fine Motor</vt:lpstr>
      <vt:lpstr>How can I help?</vt:lpstr>
      <vt:lpstr>PowerPoint Presentation</vt:lpstr>
      <vt:lpstr>Fine motor development and writing</vt:lpstr>
      <vt:lpstr>PowerPoint Presentation</vt:lpstr>
      <vt:lpstr>Gross Motor Development </vt:lpstr>
      <vt:lpstr>What the government says about gross motor</vt:lpstr>
      <vt:lpstr>How can I help?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Flood</dc:creator>
  <cp:lastModifiedBy>Lucy Flood</cp:lastModifiedBy>
  <cp:revision>272</cp:revision>
  <dcterms:created xsi:type="dcterms:W3CDTF">2022-11-07T08:04:00Z</dcterms:created>
  <dcterms:modified xsi:type="dcterms:W3CDTF">2022-11-07T08:58:55Z</dcterms:modified>
</cp:coreProperties>
</file>